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9" r:id="rId7"/>
    <p:sldId id="280" r:id="rId8"/>
    <p:sldId id="285" r:id="rId9"/>
    <p:sldId id="284" r:id="rId10"/>
    <p:sldId id="278" r:id="rId11"/>
    <p:sldId id="282" r:id="rId12"/>
    <p:sldId id="283" r:id="rId13"/>
    <p:sldId id="259" r:id="rId14"/>
    <p:sldId id="257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81" r:id="rId26"/>
    <p:sldId id="270" r:id="rId27"/>
    <p:sldId id="271" r:id="rId28"/>
    <p:sldId id="272" r:id="rId29"/>
    <p:sldId id="273" r:id="rId30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1460" y="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23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09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5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42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48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22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2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8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84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4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60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7B2EE-7E35-4FFD-8154-501C60CFF3C9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FAF32-8A29-465F-ABBB-9B50C16EF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6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0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4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4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4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4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4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How Close?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57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91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Note to Teacher(1)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Not all of the lines are the same</a:t>
                </a:r>
              </a:p>
              <a:p>
                <a:pPr lvl="1"/>
                <a:r>
                  <a:rPr lang="en-GB" sz="2000" dirty="0">
                    <a:latin typeface="Comic Sans MS" panose="030F0702030302020204" pitchFamily="66" charset="0"/>
                  </a:rPr>
                  <a:t>task A-H 	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4</m:t>
                    </m:r>
                    <m:r>
                      <a:rPr lang="en-GB" sz="2000" i="1" dirty="0" smtClean="0">
                        <a:latin typeface="Cambria Math"/>
                      </a:rPr>
                      <m:t>𝑥</m:t>
                    </m:r>
                    <m:r>
                      <a:rPr lang="en-GB" sz="2000" i="1" dirty="0" smtClean="0">
                        <a:latin typeface="Cambria Math"/>
                      </a:rPr>
                      <m:t>+3</m:t>
                    </m:r>
                    <m:r>
                      <a:rPr lang="en-GB" sz="2000" i="1" dirty="0" smtClean="0">
                        <a:latin typeface="Cambria Math"/>
                      </a:rPr>
                      <m:t>𝑦</m:t>
                    </m:r>
                    <m:r>
                      <a:rPr lang="en-GB" sz="2000" i="1" dirty="0" smtClean="0">
                        <a:latin typeface="Cambria Math"/>
                      </a:rPr>
                      <m:t>=10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−3.2, 7.6</m:t>
                        </m:r>
                      </m:e>
                    </m: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lvl="1"/>
                <a:r>
                  <a:rPr lang="en-GB" sz="2000" dirty="0">
                    <a:latin typeface="Comic Sans MS" panose="030F0702030302020204" pitchFamily="66" charset="0"/>
                  </a:rPr>
                  <a:t>task I-L 		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24</m:t>
                    </m:r>
                    <m:r>
                      <a:rPr lang="en-GB" sz="2000" i="1" dirty="0" smtClean="0">
                        <a:latin typeface="Cambria Math"/>
                      </a:rPr>
                      <m:t>𝑥</m:t>
                    </m:r>
                    <m:r>
                      <a:rPr lang="en-GB" sz="2000" i="1" dirty="0" smtClean="0">
                        <a:latin typeface="Cambria Math"/>
                      </a:rPr>
                      <m:t>+7</m:t>
                    </m:r>
                    <m:r>
                      <a:rPr lang="en-GB" sz="2000" i="1" dirty="0" smtClean="0">
                        <a:latin typeface="Cambria Math"/>
                      </a:rPr>
                      <m:t>𝑦</m:t>
                    </m:r>
                    <m:r>
                      <a:rPr lang="en-GB" sz="2000" i="1" dirty="0" smtClean="0">
                        <a:latin typeface="Cambria Math"/>
                      </a:rPr>
                      <m:t>=10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0.16, 0.88</m:t>
                        </m:r>
                      </m:e>
                    </m: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lvl="1"/>
                <a:r>
                  <a:rPr lang="en-GB" sz="2000" dirty="0">
                    <a:latin typeface="Comic Sans MS" panose="030F0702030302020204" pitchFamily="66" charset="0"/>
                  </a:rPr>
                  <a:t>task M-P 	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20</m:t>
                    </m:r>
                    <m:r>
                      <a:rPr lang="en-GB" sz="2000" i="1" dirty="0" smtClean="0">
                        <a:latin typeface="Cambria Math"/>
                      </a:rPr>
                      <m:t>𝑥</m:t>
                    </m:r>
                    <m:r>
                      <a:rPr lang="en-GB" sz="2000" i="1" dirty="0" smtClean="0">
                        <a:latin typeface="Cambria Math"/>
                      </a:rPr>
                      <m:t>+21</m:t>
                    </m:r>
                    <m:r>
                      <a:rPr lang="en-GB" sz="2000" i="1" dirty="0" smtClean="0">
                        <a:latin typeface="Cambria Math"/>
                      </a:rPr>
                      <m:t>𝑦</m:t>
                    </m:r>
                    <m:r>
                      <a:rPr lang="en-GB" sz="2000" i="1" dirty="0" smtClean="0">
                        <a:latin typeface="Cambria Math"/>
                      </a:rPr>
                      <m:t>=104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−5</m:t>
                        </m:r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/>
                              </a:rPr>
                              <m:t>29</m:t>
                            </m:r>
                          </m:den>
                        </m:f>
                        <m:r>
                          <a:rPr lang="en-GB" sz="2000" b="0" i="1" smtClean="0">
                            <a:latin typeface="Cambria Math"/>
                          </a:rPr>
                          <m:t>, 10</m:t>
                        </m:r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/>
                              </a:rPr>
                              <m:t>29</m:t>
                            </m:r>
                          </m:den>
                        </m:f>
                      </m:e>
                    </m:d>
                  </m:oMath>
                </a14:m>
                <a:br>
                  <a:rPr lang="en-GB" sz="2000" dirty="0">
                    <a:latin typeface="Comic Sans MS" panose="030F0702030302020204" pitchFamily="66" charset="0"/>
                  </a:rPr>
                </a:br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But the shortest distance 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/>
                          </a:rPr>
                          <m:t>−20,−5</m:t>
                        </m:r>
                      </m:e>
                    </m: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21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for all.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coordinates of the closest point on the lines are given on the right, above.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You could also have a discussion about how it was possible to get integer value coordinates for all the tasks (see next slide).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078" b="-14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770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Note to Teacher(2)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3475412"/>
              </a:xfrm>
            </p:spPr>
            <p:txBody>
              <a:bodyPr>
                <a:normAutofit/>
              </a:bodyPr>
              <a:lstStyle/>
              <a:p>
                <a:r>
                  <a:rPr lang="en-GB" sz="1600" dirty="0">
                    <a:latin typeface="Comic Sans MS" panose="030F0702030302020204" pitchFamily="66" charset="0"/>
                  </a:rPr>
                  <a:t>Clearly, all of the lines are tangential to the circle, radius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/>
                      </a:rPr>
                      <m:t>21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with centre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/>
                          </a:rPr>
                          <m:t>−20, −5</m:t>
                        </m:r>
                      </m:e>
                    </m: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The trick now is to find points on a unit circle that have rational coordinates.  You can then scale the circle up to achieve integer coordinates (you will have tangents with rational gradients by default).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This is how you do it:</a:t>
                </a:r>
              </a:p>
              <a:p>
                <a:pPr lvl="1"/>
                <a:r>
                  <a:rPr lang="en-GB" sz="1200" dirty="0">
                    <a:latin typeface="Comic Sans MS" panose="030F0702030302020204" pitchFamily="66" charset="0"/>
                  </a:rPr>
                  <a:t>Draw a line from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/>
                          </a:rPr>
                          <m:t>−1, 0</m:t>
                        </m:r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to meet the unit circle</a:t>
                </a:r>
              </a:p>
              <a:p>
                <a:pPr lvl="1"/>
                <a:r>
                  <a:rPr lang="en-GB" sz="1200" dirty="0">
                    <a:latin typeface="Comic Sans MS" panose="030F0702030302020204" pitchFamily="66" charset="0"/>
                  </a:rPr>
                  <a:t>If the gradient is rational (i.e. </a:t>
                </a:r>
                <a14:m>
                  <m:oMath xmlns:m="http://schemas.openxmlformats.org/officeDocument/2006/math">
                    <m:r>
                      <a:rPr lang="en-GB" sz="1200" i="1" dirty="0" smtClean="0">
                        <a:latin typeface="Cambria Math"/>
                      </a:rPr>
                      <m:t>𝑞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200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are integers)</a:t>
                </a:r>
                <a:br>
                  <a:rPr lang="en-GB" sz="1200" dirty="0">
                    <a:latin typeface="Comic Sans MS" panose="030F0702030302020204" pitchFamily="66" charset="0"/>
                  </a:rPr>
                </a:br>
                <a:r>
                  <a:rPr lang="en-GB" sz="1200" dirty="0">
                    <a:latin typeface="Comic Sans MS" panose="030F0702030302020204" pitchFamily="66" charset="0"/>
                  </a:rPr>
                  <a:t>then the coordinates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/>
                          </a:rPr>
                          <m:t>, </m:t>
                        </m:r>
                        <m:r>
                          <a:rPr lang="en-GB" sz="1200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r>
                  <a:rPr lang="en-GB" sz="1200" dirty="0">
                    <a:latin typeface="Comic Sans MS" panose="030F0702030302020204" pitchFamily="66" charset="0"/>
                  </a:rPr>
                  <a:t> will be rational.</a:t>
                </a:r>
                <a:br>
                  <a:rPr lang="en-GB" sz="1200" dirty="0">
                    <a:latin typeface="Comic Sans MS" panose="030F0702030302020204" pitchFamily="66" charset="0"/>
                  </a:rPr>
                </a:br>
                <a:br>
                  <a:rPr lang="en-GB" sz="1200" dirty="0">
                    <a:latin typeface="Comic Sans MS" panose="030F0702030302020204" pitchFamily="66" charset="0"/>
                  </a:rPr>
                </a:br>
                <a:endParaRPr lang="en-GB" sz="1200" dirty="0">
                  <a:latin typeface="Comic Sans MS" panose="030F0702030302020204" pitchFamily="66" charset="0"/>
                </a:endParaRP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I am grateful to Tim Pattison (my </a:t>
                </a:r>
                <a:r>
                  <a:rPr lang="en-GB" sz="1600" dirty="0" err="1">
                    <a:latin typeface="Comic Sans MS" panose="030F0702030302020204" pitchFamily="66" charset="0"/>
                  </a:rPr>
                  <a:t>HoD</a:t>
                </a:r>
                <a:r>
                  <a:rPr lang="en-GB" sz="1600" dirty="0">
                    <a:latin typeface="Comic Sans MS" panose="030F0702030302020204" pitchFamily="66" charset="0"/>
                  </a:rPr>
                  <a:t>)</a:t>
                </a:r>
                <a:br>
                  <a:rPr lang="en-GB" sz="1600" dirty="0">
                    <a:latin typeface="Comic Sans MS" panose="030F0702030302020204" pitchFamily="66" charset="0"/>
                  </a:rPr>
                </a:br>
                <a:r>
                  <a:rPr lang="en-GB" sz="1600" dirty="0">
                    <a:latin typeface="Comic Sans MS" panose="030F0702030302020204" pitchFamily="66" charset="0"/>
                  </a:rPr>
                  <a:t>for bringing this result to my attention.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3475412"/>
              </a:xfrm>
              <a:blipFill rotWithShape="1">
                <a:blip r:embed="rId2"/>
                <a:stretch>
                  <a:fillRect l="-222" t="-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/>
          <p:cNvGrpSpPr/>
          <p:nvPr/>
        </p:nvGrpSpPr>
        <p:grpSpPr>
          <a:xfrm>
            <a:off x="5008746" y="2836415"/>
            <a:ext cx="3995099" cy="3782752"/>
            <a:chOff x="5008746" y="2836415"/>
            <a:chExt cx="3995099" cy="3782752"/>
          </a:xfrm>
        </p:grpSpPr>
        <p:sp>
          <p:nvSpPr>
            <p:cNvPr id="4" name="Oval 3"/>
            <p:cNvSpPr/>
            <p:nvPr/>
          </p:nvSpPr>
          <p:spPr>
            <a:xfrm>
              <a:off x="5309002" y="3521118"/>
              <a:ext cx="2715905" cy="2715905"/>
            </a:xfrm>
            <a:prstGeom prst="ellipse">
              <a:avLst/>
            </a:prstGeom>
            <a:noFill/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V="1">
              <a:off x="5008746" y="4879070"/>
              <a:ext cx="3753134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H="1" flipV="1">
              <a:off x="6666954" y="3057107"/>
              <a:ext cx="1" cy="35620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4" idx="2"/>
            </p:cNvCxnSpPr>
            <p:nvPr/>
          </p:nvCxnSpPr>
          <p:spPr>
            <a:xfrm flipV="1">
              <a:off x="5309002" y="3712193"/>
              <a:ext cx="2033516" cy="11668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/>
            <p:cNvSpPr/>
            <p:nvPr/>
          </p:nvSpPr>
          <p:spPr>
            <a:xfrm>
              <a:off x="5759378" y="3944205"/>
              <a:ext cx="1194179" cy="682388"/>
            </a:xfrm>
            <a:prstGeom prst="triangle">
              <a:avLst>
                <a:gd name="adj" fmla="val 10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7964836" y="4890946"/>
                  <a:ext cx="3658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64836" y="4890946"/>
                  <a:ext cx="365805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6383940" y="3202639"/>
                  <a:ext cx="3658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83940" y="3202639"/>
                  <a:ext cx="365805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8635860" y="4840399"/>
                  <a:ext cx="36798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35860" y="4840399"/>
                  <a:ext cx="367985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331620" y="2836415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31620" y="2836415"/>
                  <a:ext cx="37138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47169" y="3489555"/>
                <a:ext cx="7799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7169" y="3489555"/>
                <a:ext cx="77995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120545" y="3464554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0545" y="3464554"/>
                <a:ext cx="473206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863486" y="4888971"/>
                <a:ext cx="5389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486" y="4888971"/>
                <a:ext cx="53893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943586" y="4107196"/>
                <a:ext cx="3695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𝑞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586" y="4107196"/>
                <a:ext cx="369588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252861" y="4520846"/>
                <a:ext cx="3686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861" y="4520846"/>
                <a:ext cx="368626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74717" y="5203794"/>
                <a:ext cx="4733283" cy="14596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b="0" i="1" smtClean="0">
                              <a:latin typeface="Cambria Math"/>
                            </a:rPr>
                            <m:t>, 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𝑝𝑞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Equation of tangent: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𝑞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𝑝𝑞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𝑞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𝑝𝑞</m:t>
                            </m:r>
                          </m:den>
                        </m:f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717" y="5203794"/>
                <a:ext cx="4733283" cy="1459630"/>
              </a:xfrm>
              <a:prstGeom prst="rect">
                <a:avLst/>
              </a:prstGeom>
              <a:blipFill rotWithShape="1">
                <a:blip r:embed="rId12"/>
                <a:stretch>
                  <a:fillRect l="-6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693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444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34051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−5,10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34051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1,2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50228" y="6227418"/>
            <a:ext cx="352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2077152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18130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4,−2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18130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10,−10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50228" y="6227418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4017438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34051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−8,14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34051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19790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7,−6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197909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50228" y="6227418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2000802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34051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−5,10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34051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10,−10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50228" y="6227418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3517775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−14,22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58474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−11,18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584746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50228" y="6227418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304293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11288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−2,6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112886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1,2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50228" y="6227418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1468730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−62,64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1,4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009074" y="2033512"/>
                <a:ext cx="3657989" cy="2401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Gradient,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𝑚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4−64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1−−62</m:t>
                            </m:r>
                          </m:e>
                        </m:d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−60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63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−20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4=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−20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21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𝑐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104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 err="1">
                    <a:latin typeface="Comic Sans MS" panose="030F0702030302020204" pitchFamily="66" charset="0"/>
                  </a:rPr>
                  <a:t>Eqn</a:t>
                </a:r>
                <a:r>
                  <a:rPr lang="en-GB" dirty="0">
                    <a:latin typeface="Comic Sans MS" panose="030F0702030302020204" pitchFamily="66" charset="0"/>
                  </a:rPr>
                  <a:t> of line: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21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+20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=104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074" y="2033512"/>
                <a:ext cx="3657989" cy="2401748"/>
              </a:xfrm>
              <a:prstGeom prst="rect">
                <a:avLst/>
              </a:prstGeom>
              <a:blipFill rotWithShape="1">
                <a:blip r:embed="rId6"/>
                <a:stretch>
                  <a:fillRect l="-1500" b="-3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894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34051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−8,14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34051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35712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−5,10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35712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0228" y="6227418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3043389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−14,22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13,−14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0228" y="6227418"/>
            <a:ext cx="36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10781587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18130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1,−2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18130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15,−50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0228" y="6227418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13541122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71510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−6,−22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715102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42553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8,−26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425536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0228" y="6227418"/>
            <a:ext cx="3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28296305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−20,70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15,−50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0228" y="6227418"/>
            <a:ext cx="3257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36546191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−13,46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42553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8,−26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42553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50228" y="6227418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26318595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180671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1,4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1806712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22,−16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0228" y="6227418"/>
            <a:ext cx="388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2506272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−62,64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58474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−20,24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584746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0228" y="6227418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3712346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−41,44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1,4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0228" y="6227418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</p:spTree>
    <p:extLst>
      <p:ext uri="{BB962C8B-B14F-4D97-AF65-F5344CB8AC3E}">
        <p14:creationId xmlns:p14="http://schemas.microsoft.com/office/powerpoint/2010/main" val="1172119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−20,24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22,−16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265316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50228" y="6227418"/>
            <a:ext cx="3048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64910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907621" y="794321"/>
            <a:ext cx="2804570" cy="58790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85983" y="2218178"/>
                <a:ext cx="19765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21</m:t>
                      </m:r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+20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=104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83" y="2218178"/>
                <a:ext cx="1976567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009074" y="2033512"/>
                <a:ext cx="3425105" cy="23911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Perpendicular gradient</a:t>
                </a:r>
                <a:r>
                  <a:rPr lang="en-GB" dirty="0"/>
                  <a:t>,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𝑚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21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−5=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21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−20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𝑐</m:t>
                      </m:r>
                      <m:r>
                        <a:rPr lang="en-GB" b="0" i="1" smtClean="0">
                          <a:latin typeface="Cambria Math"/>
                        </a:rPr>
                        <m:t>=16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 err="1">
                    <a:latin typeface="Comic Sans MS" panose="030F0702030302020204" pitchFamily="66" charset="0"/>
                  </a:rPr>
                  <a:t>Eqn</a:t>
                </a:r>
                <a:r>
                  <a:rPr lang="en-GB" dirty="0">
                    <a:latin typeface="Comic Sans MS" panose="030F0702030302020204" pitchFamily="66" charset="0"/>
                  </a:rPr>
                  <a:t> of perpendicular line:</a:t>
                </a:r>
              </a:p>
              <a:p>
                <a:r>
                  <a:rPr lang="en-GB" dirty="0"/>
                  <a:t>	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20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−21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=320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074" y="2033512"/>
                <a:ext cx="3425105" cy="2391167"/>
              </a:xfrm>
              <a:prstGeom prst="rect">
                <a:avLst/>
              </a:prstGeom>
              <a:blipFill rotWithShape="1">
                <a:blip r:embed="rId5"/>
                <a:stretch>
                  <a:fillRect l="-1601" b="-12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−62,64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1,4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57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907621" y="794321"/>
            <a:ext cx="2804570" cy="58790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85983" y="2218178"/>
                <a:ext cx="19765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21</m:t>
                      </m:r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+20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=104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83" y="2218178"/>
                <a:ext cx="1976567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009074" y="2033512"/>
                <a:ext cx="3195105" cy="20996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To find intersection, solve: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20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−21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=320</m:t>
                    </m:r>
                  </m:oMath>
                </a14:m>
                <a:r>
                  <a:rPr lang="en-GB" dirty="0"/>
                  <a:t>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21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+20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=104</m:t>
                    </m:r>
                  </m:oMath>
                </a14:m>
                <a:r>
                  <a:rPr lang="en-GB" dirty="0"/>
                  <a:t>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−5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15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29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/>
                            </a:rPr>
                            <m:t>,10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6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29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074" y="2033512"/>
                <a:ext cx="3195105" cy="2099677"/>
              </a:xfrm>
              <a:prstGeom prst="rect">
                <a:avLst/>
              </a:prstGeom>
              <a:blipFill rotWithShape="1">
                <a:blip r:embed="rId5"/>
                <a:stretch>
                  <a:fillRect l="-1718" t="-1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c 2"/>
          <p:cNvSpPr/>
          <p:nvPr/>
        </p:nvSpPr>
        <p:spPr>
          <a:xfrm rot="303753">
            <a:off x="2537269" y="3144800"/>
            <a:ext cx="4112448" cy="794844"/>
          </a:xfrm>
          <a:prstGeom prst="arc">
            <a:avLst>
              <a:gd name="adj1" fmla="val 10847099"/>
              <a:gd name="adj2" fmla="val 2086738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759356" y="4721311"/>
                <a:ext cx="19765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20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−21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=320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356" y="4721311"/>
                <a:ext cx="197656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𝐴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−62,64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40968"/>
                <a:ext cx="2568139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𝐵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1,4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000" y="4788441"/>
                <a:ext cx="182332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341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 flipV="1">
            <a:off x="907621" y="794321"/>
            <a:ext cx="2804570" cy="58790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6000" y="5812800"/>
                <a:ext cx="1246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" y="5812800"/>
                <a:ext cx="1246688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654654" y="2866025"/>
                <a:ext cx="1775166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−5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15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29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/>
                            </a:rPr>
                            <m:t>,10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6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29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654" y="2866025"/>
                <a:ext cx="1775166" cy="71468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Isosceles Triangle 12"/>
          <p:cNvSpPr/>
          <p:nvPr/>
        </p:nvSpPr>
        <p:spPr>
          <a:xfrm>
            <a:off x="1119116" y="3330054"/>
            <a:ext cx="1391104" cy="2911613"/>
          </a:xfrm>
          <a:prstGeom prst="triangle">
            <a:avLst>
              <a:gd name="adj" fmla="val 10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72222" y="1388482"/>
                <a:ext cx="5081006" cy="317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Determine the hypotenuse,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h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of the triangle: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−20−−5</m:t>
                            </m:r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15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29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−5−10</m:t>
                            </m:r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29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h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14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29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15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29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h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=441</m:t>
                      </m:r>
                    </m:oMath>
                  </m:oMathPara>
                </a14:m>
                <a:endParaRPr lang="en-GB" b="0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h</m:t>
                      </m:r>
                      <m:r>
                        <a:rPr lang="en-GB" b="0" i="1" smtClean="0">
                          <a:latin typeface="Cambria Math"/>
                        </a:rPr>
                        <m:t>=21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2222" y="1388482"/>
                <a:ext cx="5081006" cy="3177601"/>
              </a:xfrm>
              <a:prstGeom prst="rect">
                <a:avLst/>
              </a:prstGeom>
              <a:blipFill rotWithShape="1">
                <a:blip r:embed="rId4"/>
                <a:stretch>
                  <a:fillRect l="-1080" t="-7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282688" y="4505239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688" y="4505239"/>
                <a:ext cx="36978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50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34066" y="2033512"/>
                <a:ext cx="6809934" cy="2216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ALTERNATIVELY, having determined the equation of the line translate it and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now lies at the origin.  That is, translate by vector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dirty="0"/>
                  <a:t>.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      </a:t>
                </a:r>
                <a:r>
                  <a:rPr lang="en-GB" dirty="0" err="1">
                    <a:latin typeface="Comic Sans MS" panose="030F0702030302020204" pitchFamily="66" charset="0"/>
                  </a:rPr>
                  <a:t>Eqn</a:t>
                </a:r>
                <a:r>
                  <a:rPr lang="en-GB" dirty="0">
                    <a:latin typeface="Comic Sans MS" panose="030F0702030302020204" pitchFamily="66" charset="0"/>
                  </a:rPr>
                  <a:t> of line is now:  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21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  <m:r>
                          <a:rPr lang="en-GB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+20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−20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=104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   or:		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21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+20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=609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Find the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intercepts: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4066" y="2033512"/>
                <a:ext cx="6809934" cy="2216312"/>
              </a:xfrm>
              <a:prstGeom prst="rect">
                <a:avLst/>
              </a:prstGeom>
              <a:blipFill rotWithShape="1">
                <a:blip r:embed="rId3"/>
                <a:stretch>
                  <a:fillRect l="-806" t="-1102" r="-1074" b="-3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626428" y="2238233"/>
            <a:ext cx="7617980" cy="4062546"/>
            <a:chOff x="626428" y="2238233"/>
            <a:chExt cx="7617980" cy="4062546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827584" y="2475781"/>
              <a:ext cx="7416824" cy="3824998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310185" y="2238233"/>
              <a:ext cx="0" cy="3794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26428" y="5308979"/>
              <a:ext cx="656594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77863" y="268860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29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63" y="2688604"/>
                <a:ext cx="49404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898048" y="5461380"/>
                <a:ext cx="788998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30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048" y="5461380"/>
                <a:ext cx="788998" cy="6127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1310185" y="3316406"/>
            <a:ext cx="1173708" cy="1992573"/>
            <a:chOff x="1310185" y="3316406"/>
            <a:chExt cx="1173708" cy="1992573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1310185" y="3316406"/>
              <a:ext cx="1173708" cy="1992573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1639959" y="3850956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h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39959" y="3850956"/>
                  <a:ext cx="369781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5753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71570" y="2033512"/>
                <a:ext cx="5445158" cy="3311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Hypotenuse of triangle with sides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29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30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29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30</m:t>
                                  </m:r>
                                  <m:f>
                                    <m:f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9</m:t>
                                      </m:r>
                                    </m:num>
                                    <m:den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b="0" i="1" smtClean="0">
                          <a:latin typeface="Cambria Math"/>
                        </a:rPr>
                        <m:t>=42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Area of the triangle gives: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29</m:t>
                          </m:r>
                        </m:e>
                      </m:d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30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20</m:t>
                              </m:r>
                            </m:den>
                          </m:f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42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20</m:t>
                              </m:r>
                            </m:den>
                          </m:f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h</m:t>
                    </m:r>
                    <m:r>
                      <a:rPr lang="en-GB" b="0" i="1" smtClean="0">
                        <a:latin typeface="Cambria Math"/>
                      </a:rPr>
                      <m:t>=21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570" y="2033512"/>
                <a:ext cx="5445158" cy="3311484"/>
              </a:xfrm>
              <a:prstGeom prst="rect">
                <a:avLst/>
              </a:prstGeom>
              <a:blipFill rotWithShape="1">
                <a:blip r:embed="rId3"/>
                <a:stretch>
                  <a:fillRect l="-895" r="-2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230636" y="2620377"/>
            <a:ext cx="7617980" cy="4062546"/>
            <a:chOff x="626428" y="2238233"/>
            <a:chExt cx="7617980" cy="4062546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827584" y="2475781"/>
              <a:ext cx="7416824" cy="3824998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310185" y="2238233"/>
              <a:ext cx="0" cy="3794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26428" y="5308979"/>
              <a:ext cx="656594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777863" y="2688604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29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7863" y="2688604"/>
                  <a:ext cx="49404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5898048" y="5461380"/>
                  <a:ext cx="788998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30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9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20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048" y="5461380"/>
                  <a:ext cx="788998" cy="6127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/>
            <p:cNvCxnSpPr/>
            <p:nvPr/>
          </p:nvCxnSpPr>
          <p:spPr>
            <a:xfrm flipV="1">
              <a:off x="1310185" y="3316406"/>
              <a:ext cx="1173708" cy="1992573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53084" y="4397206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084" y="4397206"/>
                <a:ext cx="36978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952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1920" y="33265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close is the line passing through points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to point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28" y="1484784"/>
                <a:ext cx="7834004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856" t="-7692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85983" y="2218178"/>
                <a:ext cx="19765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21</m:t>
                      </m:r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+20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=104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83" y="2218178"/>
                <a:ext cx="1976567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42238" y="2033512"/>
                <a:ext cx="5328808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could even find the intersection of the line and the circle centred on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Solve the simultaneous equations: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	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21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+20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=104</m:t>
                    </m:r>
                  </m:oMath>
                </a14:m>
                <a:r>
                  <a:rPr lang="en-GB" dirty="0"/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+5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+20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2238" y="2033512"/>
                <a:ext cx="5328808" cy="2308324"/>
              </a:xfrm>
              <a:prstGeom prst="rect">
                <a:avLst/>
              </a:prstGeom>
              <a:blipFill rotWithShape="1">
                <a:blip r:embed="rId5"/>
                <a:stretch>
                  <a:fillRect l="-915" t="-1058" r="-1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rc 5"/>
          <p:cNvSpPr>
            <a:spLocks noChangeAspect="1"/>
          </p:cNvSpPr>
          <p:nvPr/>
        </p:nvSpPr>
        <p:spPr>
          <a:xfrm>
            <a:off x="-2096833" y="3033143"/>
            <a:ext cx="6416075" cy="6416075"/>
          </a:xfrm>
          <a:prstGeom prst="arc">
            <a:avLst>
              <a:gd name="adj1" fmla="val 14982708"/>
              <a:gd name="adj2" fmla="val 67009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3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512" y="5080828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827584" y="2475781"/>
            <a:ext cx="7416824" cy="38249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3200" b="0" i="1" dirty="0" smtClean="0">
                          <a:latin typeface="Cambria Math"/>
                          <a:ea typeface="Cambria Math"/>
                        </a:rPr>
                        <m:t>𝐶</m:t>
                      </m:r>
                      <m:d>
                        <m:dPr>
                          <m:ctrlPr>
                            <a:rPr lang="en-GB" sz="32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1" dirty="0" smtClean="0">
                              <a:latin typeface="Cambria Math"/>
                              <a:ea typeface="Cambria Math"/>
                            </a:rPr>
                            <m:t>−20,−5</m:t>
                          </m:r>
                        </m:e>
                      </m: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949280"/>
                <a:ext cx="271465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rc 5"/>
          <p:cNvSpPr>
            <a:spLocks noChangeAspect="1"/>
          </p:cNvSpPr>
          <p:nvPr/>
        </p:nvSpPr>
        <p:spPr>
          <a:xfrm>
            <a:off x="-2096833" y="3033143"/>
            <a:ext cx="6416075" cy="6416075"/>
          </a:xfrm>
          <a:prstGeom prst="arc">
            <a:avLst>
              <a:gd name="adj1" fmla="val 14982708"/>
              <a:gd name="adj2" fmla="val 67009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-1064525" y="1883391"/>
            <a:ext cx="10604310" cy="5513696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74266" y="68200"/>
                <a:ext cx="6896780" cy="6242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			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21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+20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=104</m:t>
                    </m:r>
                  </m:oMath>
                </a14:m>
                <a:r>
                  <a:rPr lang="en-GB" dirty="0"/>
                  <a:t>	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	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+5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+20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	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b="0" dirty="0"/>
                  <a:t>				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−20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104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−20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21</m:t>
                                </m:r>
                              </m:den>
                            </m:f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104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21</m:t>
                                </m:r>
                              </m:den>
                            </m:f>
                            <m:r>
                              <a:rPr lang="en-GB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105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21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i="1">
                                <a:latin typeface="Cambria Math"/>
                              </a:rPr>
                              <m:t>+20</m:t>
                            </m:r>
                          </m:e>
                        </m:d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	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	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−20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21</m:t>
                                </m:r>
                              </m:den>
                            </m:f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21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i="1">
                                <a:latin typeface="Cambria Math"/>
                              </a:rPr>
                              <m:t>+20</m:t>
                            </m:r>
                          </m:e>
                        </m:d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			</a:t>
                </a:r>
                <a:endParaRPr lang="en-GB" sz="1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−20</m:t>
                            </m:r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i="1">
                                <a:latin typeface="Cambria Math"/>
                              </a:rPr>
                              <m:t>+209</m:t>
                            </m:r>
                          </m:e>
                        </m:d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21</m:t>
                            </m:r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i="1">
                                <a:latin typeface="Cambria Math"/>
                              </a:rPr>
                              <m:t>+420</m:t>
                            </m:r>
                          </m:e>
                        </m:d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21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		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b="0" dirty="0"/>
                  <a:t> 	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841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+9280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+220081=441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    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841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+9280</m:t>
                    </m:r>
                    <m:r>
                      <a:rPr lang="en-GB" i="1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+220081−441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=0</m:t>
                    </m:r>
                  </m:oMath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itchFamily="66" charset="0"/>
                  </a:rPr>
                  <a:t>For a single root (tangent) the discriminant must equal zero.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itchFamily="66" charset="0"/>
                  </a:rPr>
                  <a:t>So, 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9280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=4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841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220081−441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𝑅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GB" dirty="0">
                  <a:latin typeface="Comic Sans MS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itchFamily="66" charset="0"/>
                  </a:rPr>
                  <a:t> 		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25600</m:t>
                    </m:r>
                    <m:r>
                      <a:rPr lang="en-GB" i="1">
                        <a:latin typeface="Cambria Math"/>
                      </a:rPr>
                      <m:t>=220081−441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>
                    <a:latin typeface="Comic Sans MS" pitchFamily="66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itchFamily="66" charset="0"/>
                  </a:rPr>
                  <a:t> 	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441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=194481</m:t>
                    </m:r>
                  </m:oMath>
                </a14:m>
                <a:endParaRPr lang="en-GB" dirty="0">
                  <a:latin typeface="Comic Sans MS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b="0" dirty="0"/>
                  <a:t> 		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𝑅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2</m:t>
                    </m:r>
                    <m:r>
                      <a:rPr lang="en-GB" i="1">
                        <a:latin typeface="Cambria Math"/>
                      </a:rPr>
                      <m:t>1</m:t>
                    </m:r>
                  </m:oMath>
                </a14:m>
                <a:endParaRPr lang="en-GB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4266" y="68200"/>
                <a:ext cx="6896780" cy="6242606"/>
              </a:xfrm>
              <a:prstGeom prst="rect">
                <a:avLst/>
              </a:prstGeom>
              <a:blipFill rotWithShape="1">
                <a:blip r:embed="rId4"/>
                <a:stretch>
                  <a:fillRect l="-7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918085" y="209826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Close?</a:t>
            </a:r>
          </a:p>
        </p:txBody>
      </p:sp>
    </p:spTree>
    <p:extLst>
      <p:ext uri="{BB962C8B-B14F-4D97-AF65-F5344CB8AC3E}">
        <p14:creationId xmlns:p14="http://schemas.microsoft.com/office/powerpoint/2010/main" val="72050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1462</Words>
  <Application>Microsoft Office PowerPoint</Application>
  <PresentationFormat>On-screen Show (4:3)</PresentationFormat>
  <Paragraphs>260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Bradley Hand ITC</vt:lpstr>
      <vt:lpstr>Calibri</vt:lpstr>
      <vt:lpstr>Cambria Math</vt:lpstr>
      <vt:lpstr>Comic Sans MS</vt:lpstr>
      <vt:lpstr>Office Theme</vt:lpstr>
      <vt:lpstr>How Close?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Teacher(1)</vt:lpstr>
      <vt:lpstr>Note to Teacher(2)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Burke</cp:lastModifiedBy>
  <cp:revision>36</cp:revision>
  <cp:lastPrinted>2020-11-15T17:43:34Z</cp:lastPrinted>
  <dcterms:created xsi:type="dcterms:W3CDTF">2015-07-22T14:09:27Z</dcterms:created>
  <dcterms:modified xsi:type="dcterms:W3CDTF">2020-11-15T17:44:30Z</dcterms:modified>
</cp:coreProperties>
</file>